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6" r:id="rId2"/>
    <p:sldId id="257" r:id="rId3"/>
    <p:sldId id="269" r:id="rId4"/>
    <p:sldId id="259" r:id="rId5"/>
    <p:sldId id="263" r:id="rId6"/>
    <p:sldId id="260" r:id="rId7"/>
    <p:sldId id="264" r:id="rId8"/>
    <p:sldId id="267" r:id="rId9"/>
    <p:sldId id="268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>
        <p:scale>
          <a:sx n="50" d="100"/>
          <a:sy n="50" d="100"/>
        </p:scale>
        <p:origin x="1286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193E7-7769-466A-B14B-AF7E63930442}" type="doc">
      <dgm:prSet loTypeId="urn:microsoft.com/office/officeart/2005/8/layout/equation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E1A4EAC-C1BC-4BCE-81F4-940A9AF9BD6E}">
      <dgm:prSet phldrT="[Текст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Water valuation instruments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21B207-48DB-4B41-BB1F-EA7FDC698AA2}" type="parTrans" cxnId="{D8EA288A-05DA-496C-A0B4-A0F8B02F8DB5}">
      <dgm:prSet/>
      <dgm:spPr/>
      <dgm:t>
        <a:bodyPr/>
        <a:lstStyle/>
        <a:p>
          <a:endParaRPr lang="ru-RU"/>
        </a:p>
      </dgm:t>
    </dgm:pt>
    <dgm:pt modelId="{96AF0D9A-D1DB-4199-817B-48E7CEF2C6D0}" type="sibTrans" cxnId="{D8EA288A-05DA-496C-A0B4-A0F8B02F8DB5}">
      <dgm:prSet/>
      <dgm:spPr/>
      <dgm:t>
        <a:bodyPr/>
        <a:lstStyle/>
        <a:p>
          <a:endParaRPr lang="ru-RU"/>
        </a:p>
      </dgm:t>
    </dgm:pt>
    <dgm:pt modelId="{BA55AEE0-6617-4A57-96E9-BD3C7F486323}">
      <dgm:prSet phldrT="[Текст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IWRM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&amp; Water economics</a:t>
          </a:r>
          <a:endParaRPr lang="ru-RU" dirty="0"/>
        </a:p>
      </dgm:t>
    </dgm:pt>
    <dgm:pt modelId="{C3578E29-4846-4321-A081-4A0999D23307}" type="parTrans" cxnId="{3BDEC733-849F-414B-B6EE-92F103ABC0C8}">
      <dgm:prSet/>
      <dgm:spPr/>
      <dgm:t>
        <a:bodyPr/>
        <a:lstStyle/>
        <a:p>
          <a:endParaRPr lang="ru-RU"/>
        </a:p>
      </dgm:t>
    </dgm:pt>
    <dgm:pt modelId="{DE5E79A3-AD66-4E27-A6B9-EFD5968160BC}" type="sibTrans" cxnId="{3BDEC733-849F-414B-B6EE-92F103ABC0C8}">
      <dgm:prSet/>
      <dgm:spPr/>
      <dgm:t>
        <a:bodyPr/>
        <a:lstStyle/>
        <a:p>
          <a:endParaRPr lang="ru-RU"/>
        </a:p>
      </dgm:t>
    </dgm:pt>
    <dgm:pt modelId="{59DC86A9-4007-415B-962E-194B9CC4F44B}">
      <dgm:prSet phldrT="[Текст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Water financing &amp; pricing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0807CC-51A7-451D-8FB0-3C774DF7F74F}" type="sibTrans" cxnId="{CADA9ACA-43B8-4CEC-B3B6-96954D1D2281}">
      <dgm:prSet/>
      <dgm:spPr/>
      <dgm:t>
        <a:bodyPr/>
        <a:lstStyle/>
        <a:p>
          <a:endParaRPr lang="ru-RU"/>
        </a:p>
      </dgm:t>
    </dgm:pt>
    <dgm:pt modelId="{73EA20C6-D119-4F00-81BB-A0D950760925}" type="parTrans" cxnId="{CADA9ACA-43B8-4CEC-B3B6-96954D1D2281}">
      <dgm:prSet/>
      <dgm:spPr/>
      <dgm:t>
        <a:bodyPr/>
        <a:lstStyle/>
        <a:p>
          <a:endParaRPr lang="ru-RU"/>
        </a:p>
      </dgm:t>
    </dgm:pt>
    <dgm:pt modelId="{CA4563CB-67D2-4943-93D2-D19A05CEFD63}" type="pres">
      <dgm:prSet presAssocID="{425193E7-7769-466A-B14B-AF7E6393044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EAD93F-DA56-4251-A8F9-34CB09C685DD}" type="pres">
      <dgm:prSet presAssocID="{CE1A4EAC-C1BC-4BCE-81F4-940A9AF9BD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C8945-76AC-4BB9-B1B4-DE0D85BD2EF7}" type="pres">
      <dgm:prSet presAssocID="{96AF0D9A-D1DB-4199-817B-48E7CEF2C6D0}" presName="spacerL" presStyleCnt="0"/>
      <dgm:spPr/>
      <dgm:t>
        <a:bodyPr/>
        <a:lstStyle/>
        <a:p>
          <a:endParaRPr lang="ru-RU"/>
        </a:p>
      </dgm:t>
    </dgm:pt>
    <dgm:pt modelId="{EA8E9152-240A-4A0D-B80E-E933B115746C}" type="pres">
      <dgm:prSet presAssocID="{96AF0D9A-D1DB-4199-817B-48E7CEF2C6D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D14FC46-0922-44B4-BF55-E27886B468C4}" type="pres">
      <dgm:prSet presAssocID="{96AF0D9A-D1DB-4199-817B-48E7CEF2C6D0}" presName="spacerR" presStyleCnt="0"/>
      <dgm:spPr/>
      <dgm:t>
        <a:bodyPr/>
        <a:lstStyle/>
        <a:p>
          <a:endParaRPr lang="ru-RU"/>
        </a:p>
      </dgm:t>
    </dgm:pt>
    <dgm:pt modelId="{B0F17A14-11F3-46D2-B77E-B80C432D8443}" type="pres">
      <dgm:prSet presAssocID="{59DC86A9-4007-415B-962E-194B9CC4F4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DB433-03A2-4BA5-BB20-944398C05DDF}" type="pres">
      <dgm:prSet presAssocID="{970807CC-51A7-451D-8FB0-3C774DF7F74F}" presName="spacerL" presStyleCnt="0"/>
      <dgm:spPr/>
      <dgm:t>
        <a:bodyPr/>
        <a:lstStyle/>
        <a:p>
          <a:endParaRPr lang="ru-RU"/>
        </a:p>
      </dgm:t>
    </dgm:pt>
    <dgm:pt modelId="{B190B667-48C6-428A-9901-60D7263FE29C}" type="pres">
      <dgm:prSet presAssocID="{970807CC-51A7-451D-8FB0-3C774DF7F74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BA1FC14-F21D-4F00-9F2D-908751C2EDBF}" type="pres">
      <dgm:prSet presAssocID="{970807CC-51A7-451D-8FB0-3C774DF7F74F}" presName="spacerR" presStyleCnt="0"/>
      <dgm:spPr/>
      <dgm:t>
        <a:bodyPr/>
        <a:lstStyle/>
        <a:p>
          <a:endParaRPr lang="ru-RU"/>
        </a:p>
      </dgm:t>
    </dgm:pt>
    <dgm:pt modelId="{88F8CE34-97CB-43CC-9549-26A62E55494D}" type="pres">
      <dgm:prSet presAssocID="{BA55AEE0-6617-4A57-96E9-BD3C7F48632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CBB8DA-066A-4924-B814-9C72D2A80214}" type="presOf" srcId="{59DC86A9-4007-415B-962E-194B9CC4F44B}" destId="{B0F17A14-11F3-46D2-B77E-B80C432D8443}" srcOrd="0" destOrd="0" presId="urn:microsoft.com/office/officeart/2005/8/layout/equation1"/>
    <dgm:cxn modelId="{F07E9681-4AB8-479C-B553-01514FF02548}" type="presOf" srcId="{BA55AEE0-6617-4A57-96E9-BD3C7F486323}" destId="{88F8CE34-97CB-43CC-9549-26A62E55494D}" srcOrd="0" destOrd="0" presId="urn:microsoft.com/office/officeart/2005/8/layout/equation1"/>
    <dgm:cxn modelId="{3BDEC733-849F-414B-B6EE-92F103ABC0C8}" srcId="{425193E7-7769-466A-B14B-AF7E63930442}" destId="{BA55AEE0-6617-4A57-96E9-BD3C7F486323}" srcOrd="2" destOrd="0" parTransId="{C3578E29-4846-4321-A081-4A0999D23307}" sibTransId="{DE5E79A3-AD66-4E27-A6B9-EFD5968160BC}"/>
    <dgm:cxn modelId="{CADA9ACA-43B8-4CEC-B3B6-96954D1D2281}" srcId="{425193E7-7769-466A-B14B-AF7E63930442}" destId="{59DC86A9-4007-415B-962E-194B9CC4F44B}" srcOrd="1" destOrd="0" parTransId="{73EA20C6-D119-4F00-81BB-A0D950760925}" sibTransId="{970807CC-51A7-451D-8FB0-3C774DF7F74F}"/>
    <dgm:cxn modelId="{D8EA288A-05DA-496C-A0B4-A0F8B02F8DB5}" srcId="{425193E7-7769-466A-B14B-AF7E63930442}" destId="{CE1A4EAC-C1BC-4BCE-81F4-940A9AF9BD6E}" srcOrd="0" destOrd="0" parTransId="{4421B207-48DB-4B41-BB1F-EA7FDC698AA2}" sibTransId="{96AF0D9A-D1DB-4199-817B-48E7CEF2C6D0}"/>
    <dgm:cxn modelId="{9060B7B7-4123-41F7-B921-EFBD2B36F505}" type="presOf" srcId="{96AF0D9A-D1DB-4199-817B-48E7CEF2C6D0}" destId="{EA8E9152-240A-4A0D-B80E-E933B115746C}" srcOrd="0" destOrd="0" presId="urn:microsoft.com/office/officeart/2005/8/layout/equation1"/>
    <dgm:cxn modelId="{DAB8979E-3250-4152-815F-832EAF245BE5}" type="presOf" srcId="{425193E7-7769-466A-B14B-AF7E63930442}" destId="{CA4563CB-67D2-4943-93D2-D19A05CEFD63}" srcOrd="0" destOrd="0" presId="urn:microsoft.com/office/officeart/2005/8/layout/equation1"/>
    <dgm:cxn modelId="{93E4F199-2C96-4462-AC0F-257C5897FD73}" type="presOf" srcId="{CE1A4EAC-C1BC-4BCE-81F4-940A9AF9BD6E}" destId="{E2EAD93F-DA56-4251-A8F9-34CB09C685DD}" srcOrd="0" destOrd="0" presId="urn:microsoft.com/office/officeart/2005/8/layout/equation1"/>
    <dgm:cxn modelId="{6F25DD36-E6C2-44F3-BCE3-4AA832C0D64F}" type="presOf" srcId="{970807CC-51A7-451D-8FB0-3C774DF7F74F}" destId="{B190B667-48C6-428A-9901-60D7263FE29C}" srcOrd="0" destOrd="0" presId="urn:microsoft.com/office/officeart/2005/8/layout/equation1"/>
    <dgm:cxn modelId="{E864A326-CD5A-4333-A917-753CA6159DB4}" type="presParOf" srcId="{CA4563CB-67D2-4943-93D2-D19A05CEFD63}" destId="{E2EAD93F-DA56-4251-A8F9-34CB09C685DD}" srcOrd="0" destOrd="0" presId="urn:microsoft.com/office/officeart/2005/8/layout/equation1"/>
    <dgm:cxn modelId="{E365AD96-E06A-44A1-BA76-8CB982B3B1C4}" type="presParOf" srcId="{CA4563CB-67D2-4943-93D2-D19A05CEFD63}" destId="{CE4C8945-76AC-4BB9-B1B4-DE0D85BD2EF7}" srcOrd="1" destOrd="0" presId="urn:microsoft.com/office/officeart/2005/8/layout/equation1"/>
    <dgm:cxn modelId="{F173CD26-1F6F-4EC3-AF91-11B2E99FF05F}" type="presParOf" srcId="{CA4563CB-67D2-4943-93D2-D19A05CEFD63}" destId="{EA8E9152-240A-4A0D-B80E-E933B115746C}" srcOrd="2" destOrd="0" presId="urn:microsoft.com/office/officeart/2005/8/layout/equation1"/>
    <dgm:cxn modelId="{08B6F8CD-ECE7-4086-A5A6-04E6DB52CBC7}" type="presParOf" srcId="{CA4563CB-67D2-4943-93D2-D19A05CEFD63}" destId="{AD14FC46-0922-44B4-BF55-E27886B468C4}" srcOrd="3" destOrd="0" presId="urn:microsoft.com/office/officeart/2005/8/layout/equation1"/>
    <dgm:cxn modelId="{8771148C-39D3-4891-B604-9504B2BF3613}" type="presParOf" srcId="{CA4563CB-67D2-4943-93D2-D19A05CEFD63}" destId="{B0F17A14-11F3-46D2-B77E-B80C432D8443}" srcOrd="4" destOrd="0" presId="urn:microsoft.com/office/officeart/2005/8/layout/equation1"/>
    <dgm:cxn modelId="{FC8A2BC5-F229-470A-A7F5-FD7A97C47850}" type="presParOf" srcId="{CA4563CB-67D2-4943-93D2-D19A05CEFD63}" destId="{B19DB433-03A2-4BA5-BB20-944398C05DDF}" srcOrd="5" destOrd="0" presId="urn:microsoft.com/office/officeart/2005/8/layout/equation1"/>
    <dgm:cxn modelId="{D32C8B0A-BCFA-47C3-926C-73D15992A0C4}" type="presParOf" srcId="{CA4563CB-67D2-4943-93D2-D19A05CEFD63}" destId="{B190B667-48C6-428A-9901-60D7263FE29C}" srcOrd="6" destOrd="0" presId="urn:microsoft.com/office/officeart/2005/8/layout/equation1"/>
    <dgm:cxn modelId="{F7AE4A26-DE7F-4603-AA6C-B3E408B81A2E}" type="presParOf" srcId="{CA4563CB-67D2-4943-93D2-D19A05CEFD63}" destId="{0BA1FC14-F21D-4F00-9F2D-908751C2EDBF}" srcOrd="7" destOrd="0" presId="urn:microsoft.com/office/officeart/2005/8/layout/equation1"/>
    <dgm:cxn modelId="{99736CAA-F5E3-488D-969C-4603BA34A3A2}" type="presParOf" srcId="{CA4563CB-67D2-4943-93D2-D19A05CEFD63}" destId="{88F8CE34-97CB-43CC-9549-26A62E55494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78E669-BBB2-4BD7-B62F-C08F130D46E1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864D5E1-EE72-4A01-9038-1C993E362D08}">
      <dgm:prSet phldrT="[Текст]" custT="1"/>
      <dgm:spPr/>
      <dgm:t>
        <a:bodyPr/>
        <a:lstStyle/>
        <a:p>
          <a:r>
            <a:rPr lang="en-US" sz="2400" dirty="0" smtClean="0"/>
            <a:t>Regional integration beyond water influences riparian states readiness to cooperate in water issues</a:t>
          </a:r>
          <a:endParaRPr lang="ru-RU" sz="2400" dirty="0"/>
        </a:p>
      </dgm:t>
    </dgm:pt>
    <dgm:pt modelId="{ABFEBE8A-B701-4943-BCD3-52D98CE33C1F}" type="parTrans" cxnId="{751F7087-6022-425C-8F90-38EBEF8BCCF4}">
      <dgm:prSet/>
      <dgm:spPr/>
      <dgm:t>
        <a:bodyPr/>
        <a:lstStyle/>
        <a:p>
          <a:endParaRPr lang="ru-RU" sz="2400"/>
        </a:p>
      </dgm:t>
    </dgm:pt>
    <dgm:pt modelId="{03911C2E-5281-4888-BC7C-4F0A01E012B6}" type="sibTrans" cxnId="{751F7087-6022-425C-8F90-38EBEF8BCCF4}">
      <dgm:prSet/>
      <dgm:spPr/>
      <dgm:t>
        <a:bodyPr/>
        <a:lstStyle/>
        <a:p>
          <a:endParaRPr lang="ru-RU" sz="2400"/>
        </a:p>
      </dgm:t>
    </dgm:pt>
    <dgm:pt modelId="{B356B801-C89C-45E2-8A4B-160208B2D2F8}">
      <dgm:prSet phldrT="[Текст]" custT="1"/>
      <dgm:spPr/>
      <dgm:t>
        <a:bodyPr/>
        <a:lstStyle/>
        <a:p>
          <a:r>
            <a:rPr lang="en-US" sz="2400" smtClean="0"/>
            <a:t>Strengthening interstate integration formats among Central Asia on economic issues beyond water</a:t>
          </a:r>
          <a:endParaRPr lang="ru-RU" sz="2400" dirty="0"/>
        </a:p>
      </dgm:t>
    </dgm:pt>
    <dgm:pt modelId="{E06D4694-9718-44EE-BA5C-20369EC9C1F6}" type="parTrans" cxnId="{5D0B55EC-6C68-46A5-ACE1-58A8422FE446}">
      <dgm:prSet/>
      <dgm:spPr/>
      <dgm:t>
        <a:bodyPr/>
        <a:lstStyle/>
        <a:p>
          <a:endParaRPr lang="ru-RU" sz="2400"/>
        </a:p>
      </dgm:t>
    </dgm:pt>
    <dgm:pt modelId="{C8279475-AED0-4DC8-9571-39B7205B841A}" type="sibTrans" cxnId="{5D0B55EC-6C68-46A5-ACE1-58A8422FE446}">
      <dgm:prSet/>
      <dgm:spPr/>
      <dgm:t>
        <a:bodyPr/>
        <a:lstStyle/>
        <a:p>
          <a:endParaRPr lang="ru-RU" sz="2400"/>
        </a:p>
      </dgm:t>
    </dgm:pt>
    <dgm:pt modelId="{5D634BBD-E8FD-42CC-91F2-92CCCCC526AC}">
      <dgm:prSet phldrT="[Текст]" custT="1"/>
      <dgm:spPr/>
      <dgm:t>
        <a:bodyPr/>
        <a:lstStyle/>
        <a:p>
          <a:r>
            <a:rPr lang="en-US" sz="2400" dirty="0" smtClean="0"/>
            <a:t>Enhancing existing legal and institutional frameworks to implement IWRM</a:t>
          </a:r>
          <a:endParaRPr lang="ru-RU" sz="2400" dirty="0"/>
        </a:p>
      </dgm:t>
    </dgm:pt>
    <dgm:pt modelId="{F15CA878-1D44-41F6-8EF9-A4A6722B49F9}" type="parTrans" cxnId="{1E34054C-7ACB-411D-933E-1E2EB0F1DFC9}">
      <dgm:prSet/>
      <dgm:spPr/>
      <dgm:t>
        <a:bodyPr/>
        <a:lstStyle/>
        <a:p>
          <a:endParaRPr lang="ru-RU" sz="2400"/>
        </a:p>
      </dgm:t>
    </dgm:pt>
    <dgm:pt modelId="{C25C81D5-184E-4CC3-9BE2-07A078A4BAB7}" type="sibTrans" cxnId="{1E34054C-7ACB-411D-933E-1E2EB0F1DFC9}">
      <dgm:prSet/>
      <dgm:spPr/>
      <dgm:t>
        <a:bodyPr/>
        <a:lstStyle/>
        <a:p>
          <a:endParaRPr lang="ru-RU" sz="2400"/>
        </a:p>
      </dgm:t>
    </dgm:pt>
    <dgm:pt modelId="{AE9D7CCC-AFB9-4612-832E-CD75D923053D}" type="pres">
      <dgm:prSet presAssocID="{9278E669-BBB2-4BD7-B62F-C08F130D46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DBD0C2-8C67-437B-B784-4D8DD27CBFB1}" type="pres">
      <dgm:prSet presAssocID="{4864D5E1-EE72-4A01-9038-1C993E362D08}" presName="parentLin" presStyleCnt="0"/>
      <dgm:spPr/>
    </dgm:pt>
    <dgm:pt modelId="{8B2A4B17-02F8-4E79-B4BD-07666DE10421}" type="pres">
      <dgm:prSet presAssocID="{4864D5E1-EE72-4A01-9038-1C993E362D0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AFAB84E-3223-4C64-9507-A17FDE8293BE}" type="pres">
      <dgm:prSet presAssocID="{4864D5E1-EE72-4A01-9038-1C993E362D08}" presName="parentText" presStyleLbl="node1" presStyleIdx="0" presStyleCnt="3" custScaleX="131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2BE81-1552-49C3-A81E-4B6DA968EFF2}" type="pres">
      <dgm:prSet presAssocID="{4864D5E1-EE72-4A01-9038-1C993E362D08}" presName="negativeSpace" presStyleCnt="0"/>
      <dgm:spPr/>
    </dgm:pt>
    <dgm:pt modelId="{324E430D-144F-47F2-B45D-6F6C1043CC49}" type="pres">
      <dgm:prSet presAssocID="{4864D5E1-EE72-4A01-9038-1C993E362D08}" presName="childText" presStyleLbl="conFgAcc1" presStyleIdx="0" presStyleCnt="3">
        <dgm:presLayoutVars>
          <dgm:bulletEnabled val="1"/>
        </dgm:presLayoutVars>
      </dgm:prSet>
      <dgm:spPr/>
    </dgm:pt>
    <dgm:pt modelId="{AD2B8729-026E-4957-9AD6-04D694CB9389}" type="pres">
      <dgm:prSet presAssocID="{03911C2E-5281-4888-BC7C-4F0A01E012B6}" presName="spaceBetweenRectangles" presStyleCnt="0"/>
      <dgm:spPr/>
    </dgm:pt>
    <dgm:pt modelId="{29EF6C28-87D7-47A5-BB92-504F1197B7AC}" type="pres">
      <dgm:prSet presAssocID="{B356B801-C89C-45E2-8A4B-160208B2D2F8}" presName="parentLin" presStyleCnt="0"/>
      <dgm:spPr/>
    </dgm:pt>
    <dgm:pt modelId="{6AC18CA9-3FD7-41A4-A9EB-63F43D5FD1DA}" type="pres">
      <dgm:prSet presAssocID="{B356B801-C89C-45E2-8A4B-160208B2D2F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018748A-4FBC-4C76-B1E7-5271409FABCF}" type="pres">
      <dgm:prSet presAssocID="{B356B801-C89C-45E2-8A4B-160208B2D2F8}" presName="parentText" presStyleLbl="node1" presStyleIdx="1" presStyleCnt="3" custScaleX="131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16BD9-99C9-40C0-94E8-FD175DE37520}" type="pres">
      <dgm:prSet presAssocID="{B356B801-C89C-45E2-8A4B-160208B2D2F8}" presName="negativeSpace" presStyleCnt="0"/>
      <dgm:spPr/>
    </dgm:pt>
    <dgm:pt modelId="{17FA8C8A-CC96-45DE-AE73-A4AC2CE20154}" type="pres">
      <dgm:prSet presAssocID="{B356B801-C89C-45E2-8A4B-160208B2D2F8}" presName="childText" presStyleLbl="conFgAcc1" presStyleIdx="1" presStyleCnt="3">
        <dgm:presLayoutVars>
          <dgm:bulletEnabled val="1"/>
        </dgm:presLayoutVars>
      </dgm:prSet>
      <dgm:spPr/>
    </dgm:pt>
    <dgm:pt modelId="{B5C268AE-7E34-43B6-9F8E-4EC88DA3A823}" type="pres">
      <dgm:prSet presAssocID="{C8279475-AED0-4DC8-9571-39B7205B841A}" presName="spaceBetweenRectangles" presStyleCnt="0"/>
      <dgm:spPr/>
    </dgm:pt>
    <dgm:pt modelId="{F2B6ACCE-43A3-4D23-BF09-3A299305B1C7}" type="pres">
      <dgm:prSet presAssocID="{5D634BBD-E8FD-42CC-91F2-92CCCCC526AC}" presName="parentLin" presStyleCnt="0"/>
      <dgm:spPr/>
    </dgm:pt>
    <dgm:pt modelId="{A8E12991-ABC0-405F-ABB0-5FF7B4B19CD5}" type="pres">
      <dgm:prSet presAssocID="{5D634BBD-E8FD-42CC-91F2-92CCCCC526A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6EAFFCB-0D49-472A-A6BA-66A351DF0825}" type="pres">
      <dgm:prSet presAssocID="{5D634BBD-E8FD-42CC-91F2-92CCCCC526AC}" presName="parentText" presStyleLbl="node1" presStyleIdx="2" presStyleCnt="3" custScaleX="131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26B38-6E43-466E-9FBB-5C22E526C87F}" type="pres">
      <dgm:prSet presAssocID="{5D634BBD-E8FD-42CC-91F2-92CCCCC526AC}" presName="negativeSpace" presStyleCnt="0"/>
      <dgm:spPr/>
    </dgm:pt>
    <dgm:pt modelId="{FC6E255E-F924-44B0-B437-F97C681781B2}" type="pres">
      <dgm:prSet presAssocID="{5D634BBD-E8FD-42CC-91F2-92CCCCC526A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51F7087-6022-425C-8F90-38EBEF8BCCF4}" srcId="{9278E669-BBB2-4BD7-B62F-C08F130D46E1}" destId="{4864D5E1-EE72-4A01-9038-1C993E362D08}" srcOrd="0" destOrd="0" parTransId="{ABFEBE8A-B701-4943-BCD3-52D98CE33C1F}" sibTransId="{03911C2E-5281-4888-BC7C-4F0A01E012B6}"/>
    <dgm:cxn modelId="{ACF6AE8D-C10C-4267-9411-A43A1F91052D}" type="presOf" srcId="{4864D5E1-EE72-4A01-9038-1C993E362D08}" destId="{0AFAB84E-3223-4C64-9507-A17FDE8293BE}" srcOrd="1" destOrd="0" presId="urn:microsoft.com/office/officeart/2005/8/layout/list1"/>
    <dgm:cxn modelId="{17321ADA-5370-4B29-9B64-AB354616D3DB}" type="presOf" srcId="{9278E669-BBB2-4BD7-B62F-C08F130D46E1}" destId="{AE9D7CCC-AFB9-4612-832E-CD75D923053D}" srcOrd="0" destOrd="0" presId="urn:microsoft.com/office/officeart/2005/8/layout/list1"/>
    <dgm:cxn modelId="{5D0B55EC-6C68-46A5-ACE1-58A8422FE446}" srcId="{9278E669-BBB2-4BD7-B62F-C08F130D46E1}" destId="{B356B801-C89C-45E2-8A4B-160208B2D2F8}" srcOrd="1" destOrd="0" parTransId="{E06D4694-9718-44EE-BA5C-20369EC9C1F6}" sibTransId="{C8279475-AED0-4DC8-9571-39B7205B841A}"/>
    <dgm:cxn modelId="{7EF2D94D-5F8D-4A04-9896-FD4F0A263FE2}" type="presOf" srcId="{B356B801-C89C-45E2-8A4B-160208B2D2F8}" destId="{2018748A-4FBC-4C76-B1E7-5271409FABCF}" srcOrd="1" destOrd="0" presId="urn:microsoft.com/office/officeart/2005/8/layout/list1"/>
    <dgm:cxn modelId="{1E34054C-7ACB-411D-933E-1E2EB0F1DFC9}" srcId="{9278E669-BBB2-4BD7-B62F-C08F130D46E1}" destId="{5D634BBD-E8FD-42CC-91F2-92CCCCC526AC}" srcOrd="2" destOrd="0" parTransId="{F15CA878-1D44-41F6-8EF9-A4A6722B49F9}" sibTransId="{C25C81D5-184E-4CC3-9BE2-07A078A4BAB7}"/>
    <dgm:cxn modelId="{DF42E4F8-EA06-4FB8-BCD9-10B20111028C}" type="presOf" srcId="{4864D5E1-EE72-4A01-9038-1C993E362D08}" destId="{8B2A4B17-02F8-4E79-B4BD-07666DE10421}" srcOrd="0" destOrd="0" presId="urn:microsoft.com/office/officeart/2005/8/layout/list1"/>
    <dgm:cxn modelId="{C62C5AA2-644E-4A4D-848D-7D772BC2E39B}" type="presOf" srcId="{B356B801-C89C-45E2-8A4B-160208B2D2F8}" destId="{6AC18CA9-3FD7-41A4-A9EB-63F43D5FD1DA}" srcOrd="0" destOrd="0" presId="urn:microsoft.com/office/officeart/2005/8/layout/list1"/>
    <dgm:cxn modelId="{F6F08D25-7BDF-4FD8-977D-AE2342833C97}" type="presOf" srcId="{5D634BBD-E8FD-42CC-91F2-92CCCCC526AC}" destId="{A6EAFFCB-0D49-472A-A6BA-66A351DF0825}" srcOrd="1" destOrd="0" presId="urn:microsoft.com/office/officeart/2005/8/layout/list1"/>
    <dgm:cxn modelId="{81516024-B69D-4CC4-966B-A4279C4E7286}" type="presOf" srcId="{5D634BBD-E8FD-42CC-91F2-92CCCCC526AC}" destId="{A8E12991-ABC0-405F-ABB0-5FF7B4B19CD5}" srcOrd="0" destOrd="0" presId="urn:microsoft.com/office/officeart/2005/8/layout/list1"/>
    <dgm:cxn modelId="{7033BCCE-194D-4ECC-A159-09522E2BB052}" type="presParOf" srcId="{AE9D7CCC-AFB9-4612-832E-CD75D923053D}" destId="{F8DBD0C2-8C67-437B-B784-4D8DD27CBFB1}" srcOrd="0" destOrd="0" presId="urn:microsoft.com/office/officeart/2005/8/layout/list1"/>
    <dgm:cxn modelId="{70ED4D0E-164C-40EB-8422-2396DCC0708A}" type="presParOf" srcId="{F8DBD0C2-8C67-437B-B784-4D8DD27CBFB1}" destId="{8B2A4B17-02F8-4E79-B4BD-07666DE10421}" srcOrd="0" destOrd="0" presId="urn:microsoft.com/office/officeart/2005/8/layout/list1"/>
    <dgm:cxn modelId="{20CBA6C4-1A89-4855-91F3-D01C03DFF022}" type="presParOf" srcId="{F8DBD0C2-8C67-437B-B784-4D8DD27CBFB1}" destId="{0AFAB84E-3223-4C64-9507-A17FDE8293BE}" srcOrd="1" destOrd="0" presId="urn:microsoft.com/office/officeart/2005/8/layout/list1"/>
    <dgm:cxn modelId="{9D5E1E52-12CA-4624-86DC-AD248D75BB61}" type="presParOf" srcId="{AE9D7CCC-AFB9-4612-832E-CD75D923053D}" destId="{A652BE81-1552-49C3-A81E-4B6DA968EFF2}" srcOrd="1" destOrd="0" presId="urn:microsoft.com/office/officeart/2005/8/layout/list1"/>
    <dgm:cxn modelId="{42FE4F71-D9A3-434B-978A-1DC45595C5FF}" type="presParOf" srcId="{AE9D7CCC-AFB9-4612-832E-CD75D923053D}" destId="{324E430D-144F-47F2-B45D-6F6C1043CC49}" srcOrd="2" destOrd="0" presId="urn:microsoft.com/office/officeart/2005/8/layout/list1"/>
    <dgm:cxn modelId="{C94EB1E6-158A-412B-8ABE-E2FFF79DBBA1}" type="presParOf" srcId="{AE9D7CCC-AFB9-4612-832E-CD75D923053D}" destId="{AD2B8729-026E-4957-9AD6-04D694CB9389}" srcOrd="3" destOrd="0" presId="urn:microsoft.com/office/officeart/2005/8/layout/list1"/>
    <dgm:cxn modelId="{7905342F-4773-40FC-97EF-A29367E2CB11}" type="presParOf" srcId="{AE9D7CCC-AFB9-4612-832E-CD75D923053D}" destId="{29EF6C28-87D7-47A5-BB92-504F1197B7AC}" srcOrd="4" destOrd="0" presId="urn:microsoft.com/office/officeart/2005/8/layout/list1"/>
    <dgm:cxn modelId="{F69D2DB4-2643-4572-A97D-FF961263EF07}" type="presParOf" srcId="{29EF6C28-87D7-47A5-BB92-504F1197B7AC}" destId="{6AC18CA9-3FD7-41A4-A9EB-63F43D5FD1DA}" srcOrd="0" destOrd="0" presId="urn:microsoft.com/office/officeart/2005/8/layout/list1"/>
    <dgm:cxn modelId="{77DC0F56-3439-4C7B-9B91-0CDBAB8EFFFE}" type="presParOf" srcId="{29EF6C28-87D7-47A5-BB92-504F1197B7AC}" destId="{2018748A-4FBC-4C76-B1E7-5271409FABCF}" srcOrd="1" destOrd="0" presId="urn:microsoft.com/office/officeart/2005/8/layout/list1"/>
    <dgm:cxn modelId="{02E84083-D4EC-4D88-968D-5EABC3C388BD}" type="presParOf" srcId="{AE9D7CCC-AFB9-4612-832E-CD75D923053D}" destId="{8C316BD9-99C9-40C0-94E8-FD175DE37520}" srcOrd="5" destOrd="0" presId="urn:microsoft.com/office/officeart/2005/8/layout/list1"/>
    <dgm:cxn modelId="{954CA48B-882E-4FF9-BFB2-3585C175297A}" type="presParOf" srcId="{AE9D7CCC-AFB9-4612-832E-CD75D923053D}" destId="{17FA8C8A-CC96-45DE-AE73-A4AC2CE20154}" srcOrd="6" destOrd="0" presId="urn:microsoft.com/office/officeart/2005/8/layout/list1"/>
    <dgm:cxn modelId="{78407FEC-A8F0-453E-9BCB-8EE9755139E6}" type="presParOf" srcId="{AE9D7CCC-AFB9-4612-832E-CD75D923053D}" destId="{B5C268AE-7E34-43B6-9F8E-4EC88DA3A823}" srcOrd="7" destOrd="0" presId="urn:microsoft.com/office/officeart/2005/8/layout/list1"/>
    <dgm:cxn modelId="{08E2A7E8-3ACB-49CC-94E8-2C29E99AADDB}" type="presParOf" srcId="{AE9D7CCC-AFB9-4612-832E-CD75D923053D}" destId="{F2B6ACCE-43A3-4D23-BF09-3A299305B1C7}" srcOrd="8" destOrd="0" presId="urn:microsoft.com/office/officeart/2005/8/layout/list1"/>
    <dgm:cxn modelId="{C5E05342-2CDE-479B-8946-6D0DF44B3198}" type="presParOf" srcId="{F2B6ACCE-43A3-4D23-BF09-3A299305B1C7}" destId="{A8E12991-ABC0-405F-ABB0-5FF7B4B19CD5}" srcOrd="0" destOrd="0" presId="urn:microsoft.com/office/officeart/2005/8/layout/list1"/>
    <dgm:cxn modelId="{E452D211-EE45-42D8-95C1-3CBC8F9769A5}" type="presParOf" srcId="{F2B6ACCE-43A3-4D23-BF09-3A299305B1C7}" destId="{A6EAFFCB-0D49-472A-A6BA-66A351DF0825}" srcOrd="1" destOrd="0" presId="urn:microsoft.com/office/officeart/2005/8/layout/list1"/>
    <dgm:cxn modelId="{03B2183E-8BB7-4367-864A-D5DAEDD07997}" type="presParOf" srcId="{AE9D7CCC-AFB9-4612-832E-CD75D923053D}" destId="{2C326B38-6E43-466E-9FBB-5C22E526C87F}" srcOrd="9" destOrd="0" presId="urn:microsoft.com/office/officeart/2005/8/layout/list1"/>
    <dgm:cxn modelId="{997D0B2B-D949-4909-86F2-E5D66BEC94E8}" type="presParOf" srcId="{AE9D7CCC-AFB9-4612-832E-CD75D923053D}" destId="{FC6E255E-F924-44B0-B437-F97C681781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AD93F-DA56-4251-A8F9-34CB09C685DD}">
      <dsp:nvSpPr>
        <dsp:cNvPr id="0" name=""/>
        <dsp:cNvSpPr/>
      </dsp:nvSpPr>
      <dsp:spPr>
        <a:xfrm>
          <a:off x="1805" y="917660"/>
          <a:ext cx="2393778" cy="239377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Water valuation instruments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2366" y="1268221"/>
        <a:ext cx="1692656" cy="1692656"/>
      </dsp:txXfrm>
    </dsp:sp>
    <dsp:sp modelId="{EA8E9152-240A-4A0D-B80E-E933B115746C}">
      <dsp:nvSpPr>
        <dsp:cNvPr id="0" name=""/>
        <dsp:cNvSpPr/>
      </dsp:nvSpPr>
      <dsp:spPr>
        <a:xfrm>
          <a:off x="2589958" y="1420354"/>
          <a:ext cx="1388391" cy="1388391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773989" y="1951275"/>
        <a:ext cx="1020329" cy="326549"/>
      </dsp:txXfrm>
    </dsp:sp>
    <dsp:sp modelId="{B0F17A14-11F3-46D2-B77E-B80C432D8443}">
      <dsp:nvSpPr>
        <dsp:cNvPr id="0" name=""/>
        <dsp:cNvSpPr/>
      </dsp:nvSpPr>
      <dsp:spPr>
        <a:xfrm>
          <a:off x="4172724" y="917660"/>
          <a:ext cx="2393778" cy="2393778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Water financing &amp; pricing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23285" y="1268221"/>
        <a:ext cx="1692656" cy="1692656"/>
      </dsp:txXfrm>
    </dsp:sp>
    <dsp:sp modelId="{B190B667-48C6-428A-9901-60D7263FE29C}">
      <dsp:nvSpPr>
        <dsp:cNvPr id="0" name=""/>
        <dsp:cNvSpPr/>
      </dsp:nvSpPr>
      <dsp:spPr>
        <a:xfrm>
          <a:off x="6760877" y="1420354"/>
          <a:ext cx="1388391" cy="1388391"/>
        </a:xfrm>
        <a:prstGeom prst="mathEqual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944908" y="1706363"/>
        <a:ext cx="1020329" cy="816373"/>
      </dsp:txXfrm>
    </dsp:sp>
    <dsp:sp modelId="{88F8CE34-97CB-43CC-9549-26A62E55494D}">
      <dsp:nvSpPr>
        <dsp:cNvPr id="0" name=""/>
        <dsp:cNvSpPr/>
      </dsp:nvSpPr>
      <dsp:spPr>
        <a:xfrm>
          <a:off x="8343643" y="917660"/>
          <a:ext cx="2393778" cy="2393778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IWRM </a:t>
          </a:r>
          <a:r>
            <a:rPr lang="en-U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&amp; Water economics</a:t>
          </a:r>
          <a:endParaRPr lang="ru-RU" sz="2600" kern="1200" dirty="0"/>
        </a:p>
      </dsp:txBody>
      <dsp:txXfrm>
        <a:off x="8694204" y="1268221"/>
        <a:ext cx="1692656" cy="1692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E430D-144F-47F2-B45D-6F6C1043CC49}">
      <dsp:nvSpPr>
        <dsp:cNvPr id="0" name=""/>
        <dsp:cNvSpPr/>
      </dsp:nvSpPr>
      <dsp:spPr>
        <a:xfrm>
          <a:off x="0" y="601551"/>
          <a:ext cx="1126158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B84E-3223-4C64-9507-A17FDE8293BE}">
      <dsp:nvSpPr>
        <dsp:cNvPr id="0" name=""/>
        <dsp:cNvSpPr/>
      </dsp:nvSpPr>
      <dsp:spPr>
        <a:xfrm>
          <a:off x="563079" y="55431"/>
          <a:ext cx="10374482" cy="109224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63" tIns="0" rIns="2979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Regional integration beyond water influences riparian states readiness to cooperate in water issues</a:t>
          </a:r>
          <a:endParaRPr lang="ru-RU" sz="2400" kern="1200" dirty="0"/>
        </a:p>
      </dsp:txBody>
      <dsp:txXfrm>
        <a:off x="616398" y="108750"/>
        <a:ext cx="10267844" cy="985602"/>
      </dsp:txXfrm>
    </dsp:sp>
    <dsp:sp modelId="{17FA8C8A-CC96-45DE-AE73-A4AC2CE20154}">
      <dsp:nvSpPr>
        <dsp:cNvPr id="0" name=""/>
        <dsp:cNvSpPr/>
      </dsp:nvSpPr>
      <dsp:spPr>
        <a:xfrm>
          <a:off x="0" y="2279872"/>
          <a:ext cx="1126158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8748A-4FBC-4C76-B1E7-5271409FABCF}">
      <dsp:nvSpPr>
        <dsp:cNvPr id="0" name=""/>
        <dsp:cNvSpPr/>
      </dsp:nvSpPr>
      <dsp:spPr>
        <a:xfrm>
          <a:off x="563079" y="1733752"/>
          <a:ext cx="10374482" cy="1092240"/>
        </a:xfrm>
        <a:prstGeom prst="round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63" tIns="0" rIns="2979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Strengthening interstate integration formats among Central Asia on economic issues beyond water</a:t>
          </a:r>
          <a:endParaRPr lang="ru-RU" sz="2400" kern="1200" dirty="0"/>
        </a:p>
      </dsp:txBody>
      <dsp:txXfrm>
        <a:off x="616398" y="1787071"/>
        <a:ext cx="10267844" cy="985602"/>
      </dsp:txXfrm>
    </dsp:sp>
    <dsp:sp modelId="{FC6E255E-F924-44B0-B437-F97C681781B2}">
      <dsp:nvSpPr>
        <dsp:cNvPr id="0" name=""/>
        <dsp:cNvSpPr/>
      </dsp:nvSpPr>
      <dsp:spPr>
        <a:xfrm>
          <a:off x="0" y="3958192"/>
          <a:ext cx="1126158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AFFCB-0D49-472A-A6BA-66A351DF0825}">
      <dsp:nvSpPr>
        <dsp:cNvPr id="0" name=""/>
        <dsp:cNvSpPr/>
      </dsp:nvSpPr>
      <dsp:spPr>
        <a:xfrm>
          <a:off x="563079" y="3412072"/>
          <a:ext cx="10374482" cy="1092240"/>
        </a:xfrm>
        <a:prstGeom prst="round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63" tIns="0" rIns="2979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Enhancing existing legal and institutional frameworks to implement IWRM</a:t>
          </a:r>
          <a:endParaRPr lang="ru-RU" sz="2400" kern="1200" dirty="0"/>
        </a:p>
      </dsp:txBody>
      <dsp:txXfrm>
        <a:off x="616398" y="3465391"/>
        <a:ext cx="10267844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8511B-3BEA-4BC7-B1C7-C28494A3D8E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41DBC-D706-44DB-ABF7-2718D6865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47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86944-992E-4AED-9A9C-B820D9E06614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46B8A-0E97-447C-9459-2940A6BB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E84B6-979B-C441-95F6-C64ADECF6FD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75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950-2DEC-430E-8FF7-10F103A124D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A5A-DA87-4394-81C6-65793E081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950-2DEC-430E-8FF7-10F103A124D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A5A-DA87-4394-81C6-65793E081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2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950-2DEC-430E-8FF7-10F103A124D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A5A-DA87-4394-81C6-65793E081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9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627098" y="6515723"/>
            <a:ext cx="3025588" cy="176811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8921" y="6515723"/>
            <a:ext cx="1888177" cy="176811"/>
          </a:xfrm>
        </p:spPr>
        <p:txBody>
          <a:bodyPr/>
          <a:lstStyle/>
          <a:p>
            <a:r>
              <a:rPr lang="en-GB" noProof="0" dirty="0"/>
              <a:t>© DHI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52686" y="6515723"/>
            <a:ext cx="688788" cy="176811"/>
          </a:xfrm>
        </p:spPr>
        <p:txBody>
          <a:bodyPr/>
          <a:lstStyle/>
          <a:p>
            <a:r>
              <a:rPr lang="en-GB" noProof="0" dirty="0"/>
              <a:t>#</a:t>
            </a:r>
            <a:fld id="{EC98167B-91FF-498B-85F5-63F1D9402506}" type="slidenum">
              <a:rPr lang="en-GB" noProof="0" smtClean="0"/>
              <a:pPr/>
              <a:t>‹#›</a:t>
            </a:fld>
            <a:r>
              <a:rPr lang="en-GB" noProof="0" dirty="0"/>
              <a:t>  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738730" y="1589743"/>
            <a:ext cx="10714567" cy="4123764"/>
          </a:xfrm>
        </p:spPr>
        <p:txBody>
          <a:bodyPr/>
          <a:lstStyle>
            <a:lvl1pPr marL="269993" indent="-269993">
              <a:buFont typeface="Arial" pitchFamily="34" charset="0"/>
              <a:buChar char="•"/>
              <a:defRPr>
                <a:solidFill>
                  <a:schemeClr val="accent3"/>
                </a:solidFill>
              </a:defRPr>
            </a:lvl1pPr>
            <a:lvl2pPr marL="539987" indent="-269993">
              <a:buFont typeface="Arial" pitchFamily="34" charset="0"/>
              <a:buChar char="−"/>
              <a:defRPr>
                <a:solidFill>
                  <a:schemeClr val="accent3"/>
                </a:solidFill>
              </a:defRPr>
            </a:lvl2pPr>
            <a:lvl3pPr marL="809980" indent="-269993">
              <a:buFont typeface="Arial" pitchFamily="34" charset="0"/>
              <a:buChar char="•"/>
              <a:defRPr>
                <a:solidFill>
                  <a:schemeClr val="accent3"/>
                </a:solidFill>
              </a:defRPr>
            </a:lvl3pPr>
            <a:lvl4pPr marL="1079973" indent="-269993">
              <a:buFont typeface="Arial" pitchFamily="34" charset="0"/>
              <a:buChar char="−"/>
              <a:defRPr>
                <a:solidFill>
                  <a:schemeClr val="accent3"/>
                </a:solidFill>
              </a:defRPr>
            </a:lvl4pPr>
            <a:lvl5pPr marL="1349966" indent="-269993"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47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950-2DEC-430E-8FF7-10F103A124D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A5A-DA87-4394-81C6-65793E081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9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950-2DEC-430E-8FF7-10F103A124D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A5A-DA87-4394-81C6-65793E081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9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950-2DEC-430E-8FF7-10F103A124D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A5A-DA87-4394-81C6-65793E081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5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950-2DEC-430E-8FF7-10F103A124D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A5A-DA87-4394-81C6-65793E081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950-2DEC-430E-8FF7-10F103A124D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A5A-DA87-4394-81C6-65793E081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5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950-2DEC-430E-8FF7-10F103A124D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A5A-DA87-4394-81C6-65793E081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3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950-2DEC-430E-8FF7-10F103A124D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A5A-DA87-4394-81C6-65793E081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950-2DEC-430E-8FF7-10F103A124D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A5A-DA87-4394-81C6-65793E081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9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B4950-2DEC-430E-8FF7-10F103A124D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8AA5A-DA87-4394-81C6-65793E081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5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6.png"/><Relationship Id="rId7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348" y="0"/>
            <a:ext cx="12204348" cy="685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8930" y="320326"/>
            <a:ext cx="3048179" cy="845869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03580" y="149554"/>
            <a:ext cx="2817604" cy="11640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098" y="1619261"/>
            <a:ext cx="11652621" cy="102583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Outlining the economic foundations of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cooperation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water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Central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098" y="1468214"/>
            <a:ext cx="11736231" cy="952906"/>
          </a:xfrm>
        </p:spPr>
        <p:txBody>
          <a:bodyPr>
            <a:noAutofit/>
          </a:bodyPr>
          <a:lstStyle/>
          <a:p>
            <a:r>
              <a:rPr lang="en-US" sz="2000" b="1" dirty="0"/>
              <a:t>Thursday, 15 April 2021 </a:t>
            </a:r>
            <a:endParaRPr lang="en-US" sz="2800" b="1" dirty="0" smtClean="0"/>
          </a:p>
          <a:p>
            <a:r>
              <a:rPr lang="en-US" dirty="0" smtClean="0"/>
              <a:t>the 3rd webinar</a:t>
            </a:r>
          </a:p>
        </p:txBody>
      </p:sp>
      <p:sp>
        <p:nvSpPr>
          <p:cNvPr id="6" name="Rectangle 143"/>
          <p:cNvSpPr>
            <a:spLocks noChangeArrowheads="1"/>
          </p:cNvSpPr>
          <p:nvPr/>
        </p:nvSpPr>
        <p:spPr bwMode="auto">
          <a:xfrm>
            <a:off x="3031238" y="4559059"/>
            <a:ext cx="6072342" cy="196320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Barbara </a:t>
            </a:r>
            <a:r>
              <a:rPr lang="en-US" sz="1600" dirty="0" err="1" smtClean="0">
                <a:solidFill>
                  <a:schemeClr val="tx1"/>
                </a:solidFill>
                <a:cs typeface="Times New Roman" pitchFamily="18" charset="0"/>
              </a:rPr>
              <a:t>Janusz-Pawletta</a:t>
            </a:r>
            <a:endParaRPr lang="en-US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Vice-rector for International Cooperation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UNESCO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Chair Holder in Water Management in Central Asia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Kazakh-German University, Almaty</a:t>
            </a:r>
            <a:endParaRPr lang="en-US" sz="16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E-</a:t>
            </a:r>
            <a:r>
              <a:rPr lang="ru-RU" sz="1600" dirty="0" err="1" smtClean="0">
                <a:solidFill>
                  <a:schemeClr val="tx1"/>
                </a:solidFill>
                <a:cs typeface="Times New Roman" pitchFamily="18" charset="0"/>
              </a:rPr>
              <a:t>mail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janusz-pawletta@dku.kz 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0300" y="45531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8552" y="3224512"/>
            <a:ext cx="10784327" cy="94336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introductory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statement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IWRM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Amudarya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Syrdarya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Aral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Sea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Basin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084" t="47185" r="32167" b="37704"/>
          <a:stretch/>
        </p:blipFill>
        <p:spPr>
          <a:xfrm>
            <a:off x="3377706" y="64242"/>
            <a:ext cx="5379403" cy="11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9" t="71339"/>
          <a:stretch/>
        </p:blipFill>
        <p:spPr>
          <a:xfrm>
            <a:off x="6869723" y="3909646"/>
            <a:ext cx="5322277" cy="29483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6" y="339725"/>
            <a:ext cx="3065001" cy="848828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84318" y="897945"/>
            <a:ext cx="10159203" cy="2565652"/>
            <a:chOff x="-451099" y="1212351"/>
            <a:chExt cx="11095654" cy="28021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BC971D-5A42-450D-AE51-793705900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14" b="56327" l="25157" r="66195"/>
                      </a14:imgEffect>
                    </a14:imgLayer>
                  </a14:imgProps>
                </a:ext>
              </a:extLst>
            </a:blip>
            <a:srcRect l="26302" r="29095" b="37258"/>
            <a:stretch/>
          </p:blipFill>
          <p:spPr>
            <a:xfrm>
              <a:off x="2579396" y="1212351"/>
              <a:ext cx="4949050" cy="2765752"/>
            </a:xfrm>
            <a:prstGeom prst="flowChartDecision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1BC971D-5A42-450D-AE51-793705900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3740" t="7711" r="17202" b="44321"/>
            <a:stretch/>
          </p:blipFill>
          <p:spPr>
            <a:xfrm>
              <a:off x="7111492" y="1449180"/>
              <a:ext cx="2114550" cy="2114550"/>
            </a:xfrm>
            <a:prstGeom prst="ellipse">
              <a:avLst/>
            </a:prstGeom>
          </p:spPr>
        </p:pic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51BC971D-5A42-450D-AE51-793705900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306" b="56327" l="7862" r="21698"/>
                      </a14:imgEffect>
                    </a14:imgLayer>
                  </a14:imgProps>
                </a:ext>
              </a:extLst>
            </a:blip>
            <a:srcRect b="37258"/>
            <a:stretch/>
          </p:blipFill>
          <p:spPr>
            <a:xfrm>
              <a:off x="-451099" y="1248747"/>
              <a:ext cx="11095654" cy="2765752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747075" y="3755823"/>
            <a:ext cx="52168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“</a:t>
            </a:r>
            <a:r>
              <a:rPr lang="en-US" sz="2800" b="1" i="1" dirty="0">
                <a:solidFill>
                  <a:srgbClr val="00B0F0"/>
                </a:solidFill>
              </a:rPr>
              <a:t>By 2030, implement integrated water resources management at all levels, including through transboundary cooperation as appropriate</a:t>
            </a:r>
            <a:r>
              <a:rPr lang="en-US" sz="2800" b="1" dirty="0">
                <a:solidFill>
                  <a:srgbClr val="00B0F0"/>
                </a:solidFill>
              </a:rPr>
              <a:t>”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/>
          <a:srcRect l="23334" t="17556" r="46778" b="16666"/>
          <a:stretch/>
        </p:blipFill>
        <p:spPr>
          <a:xfrm>
            <a:off x="6401847" y="3325193"/>
            <a:ext cx="2728028" cy="33770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/>
          <a:srcRect l="45641" t="14616" r="27436" b="17237"/>
          <a:stretch/>
        </p:blipFill>
        <p:spPr>
          <a:xfrm>
            <a:off x="9361018" y="3325194"/>
            <a:ext cx="2371859" cy="337707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484827" y="318411"/>
            <a:ext cx="824805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IWRM as a part of global policy agenda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9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9" t="71339"/>
          <a:stretch/>
        </p:blipFill>
        <p:spPr>
          <a:xfrm>
            <a:off x="6869723" y="3909646"/>
            <a:ext cx="5322277" cy="2948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6" y="339725"/>
            <a:ext cx="3065001" cy="84882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861" y="298608"/>
            <a:ext cx="7810252" cy="65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9" t="71339"/>
          <a:stretch/>
        </p:blipFill>
        <p:spPr>
          <a:xfrm>
            <a:off x="6869723" y="3909646"/>
            <a:ext cx="5322277" cy="2948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6" y="339725"/>
            <a:ext cx="3065001" cy="848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661" y="267053"/>
            <a:ext cx="7886700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Definition of IWRM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sz="quarter" idx="13"/>
          </p:nvPr>
        </p:nvSpPr>
        <p:spPr>
          <a:xfrm>
            <a:off x="203200" y="1463370"/>
            <a:ext cx="11785599" cy="249648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Integrated Water </a:t>
            </a:r>
            <a:r>
              <a:rPr lang="en-AU" dirty="0">
                <a:solidFill>
                  <a:schemeClr val="tx1"/>
                </a:solidFill>
              </a:rPr>
              <a:t>Resources Management (</a:t>
            </a:r>
            <a:r>
              <a:rPr lang="en-AU" b="1" dirty="0">
                <a:solidFill>
                  <a:schemeClr val="tx1"/>
                </a:solidFill>
              </a:rPr>
              <a:t>IWRM</a:t>
            </a:r>
            <a:r>
              <a:rPr lang="en-AU" dirty="0">
                <a:solidFill>
                  <a:schemeClr val="tx1"/>
                </a:solidFill>
              </a:rPr>
              <a:t>) is a process which promotes the coordinated development and management of water, land and related resources in order to maximise </a:t>
            </a:r>
            <a:r>
              <a:rPr lang="en-AU" b="1" u="sng" dirty="0">
                <a:solidFill>
                  <a:schemeClr val="tx1"/>
                </a:solidFill>
              </a:rPr>
              <a:t>economic</a:t>
            </a:r>
            <a:r>
              <a:rPr lang="en-AU" dirty="0">
                <a:solidFill>
                  <a:schemeClr val="tx1"/>
                </a:solidFill>
              </a:rPr>
              <a:t> and social welfare in an equitable manner without compromising </a:t>
            </a:r>
            <a:r>
              <a:rPr lang="en-US" dirty="0">
                <a:solidFill>
                  <a:schemeClr val="tx1"/>
                </a:solidFill>
              </a:rPr>
              <a:t>the sustainability of vital ecosystems and the environment.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Global </a:t>
            </a:r>
            <a:r>
              <a:rPr lang="en-US" dirty="0">
                <a:solidFill>
                  <a:schemeClr val="tx1"/>
                </a:solidFill>
              </a:rPr>
              <a:t>Water Partnership (2004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00414131"/>
              </p:ext>
            </p:extLst>
          </p:nvPr>
        </p:nvGraphicFramePr>
        <p:xfrm>
          <a:off x="861133" y="3086101"/>
          <a:ext cx="10739228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937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9" t="71339"/>
          <a:stretch/>
        </p:blipFill>
        <p:spPr>
          <a:xfrm>
            <a:off x="6869723" y="3909646"/>
            <a:ext cx="5322277" cy="29483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6" y="339725"/>
            <a:ext cx="3065001" cy="8488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4827" y="339725"/>
            <a:ext cx="7886700" cy="994172"/>
          </a:xfrm>
        </p:spPr>
        <p:txBody>
          <a:bodyPr/>
          <a:lstStyle/>
          <a:p>
            <a:r>
              <a:rPr lang="en-US" dirty="0" smtClean="0"/>
              <a:t>Reporting on SDG 6.5.1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0214" y="1532810"/>
            <a:ext cx="4936148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Indicator: 6.5.1:</a:t>
            </a:r>
            <a:r>
              <a:rPr lang="en-US" sz="3200" b="1" dirty="0"/>
              <a:t> </a:t>
            </a:r>
            <a:r>
              <a:rPr lang="en-US" sz="3200" dirty="0"/>
              <a:t>Degree of integrated water resources management implementation (0-100)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0214" y="3830394"/>
            <a:ext cx="530066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/>
              <a:t>Country survey covering 4 elements of IWRM:</a:t>
            </a:r>
          </a:p>
          <a:p>
            <a:pPr marL="612893" lvl="1" indent="-342900">
              <a:buFont typeface="+mj-lt"/>
              <a:buAutoNum type="arabicPeriod"/>
            </a:pPr>
            <a:r>
              <a:rPr lang="en-US" sz="2400" dirty="0"/>
              <a:t>Enabling Environment</a:t>
            </a:r>
          </a:p>
          <a:p>
            <a:pPr marL="612893" lvl="1" indent="-342900">
              <a:buFont typeface="+mj-lt"/>
              <a:buAutoNum type="arabicPeriod"/>
            </a:pPr>
            <a:r>
              <a:rPr lang="en-US" sz="2400" dirty="0"/>
              <a:t>Institutions</a:t>
            </a:r>
          </a:p>
          <a:p>
            <a:pPr marL="612893" lvl="1" indent="-342900">
              <a:buFont typeface="+mj-lt"/>
              <a:buAutoNum type="arabicPeriod"/>
            </a:pPr>
            <a:r>
              <a:rPr lang="en-US" sz="2400" dirty="0"/>
              <a:t>Management Instruments</a:t>
            </a:r>
          </a:p>
          <a:p>
            <a:pPr marL="612893" lvl="1" indent="-342900">
              <a:buFont typeface="+mj-lt"/>
              <a:buAutoNum type="arabicPeriod"/>
            </a:pPr>
            <a:r>
              <a:rPr lang="en-US" sz="2400" dirty="0"/>
              <a:t>Sustainable Financing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850" y="1964763"/>
            <a:ext cx="4935993" cy="454328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688851" y="1389935"/>
            <a:ext cx="4935992" cy="5078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Example of thresholds from question 1.1a on status of water resources policy</a:t>
            </a:r>
          </a:p>
        </p:txBody>
      </p:sp>
    </p:spTree>
    <p:extLst>
      <p:ext uri="{BB962C8B-B14F-4D97-AF65-F5344CB8AC3E}">
        <p14:creationId xmlns:p14="http://schemas.microsoft.com/office/powerpoint/2010/main" val="2312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9" t="71339"/>
          <a:stretch/>
        </p:blipFill>
        <p:spPr>
          <a:xfrm>
            <a:off x="6869723" y="3909646"/>
            <a:ext cx="5322277" cy="294835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6" y="339725"/>
            <a:ext cx="3065001" cy="848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49" y="197340"/>
            <a:ext cx="6496109" cy="370278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575945" y="3285137"/>
            <a:ext cx="8153399" cy="3378554"/>
            <a:chOff x="1154290" y="3513580"/>
            <a:chExt cx="9698224" cy="324282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21" b="78041"/>
            <a:stretch/>
          </p:blipFill>
          <p:spPr>
            <a:xfrm>
              <a:off x="1154290" y="6465779"/>
              <a:ext cx="9698224" cy="29062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840"/>
            <a:stretch/>
          </p:blipFill>
          <p:spPr>
            <a:xfrm>
              <a:off x="1154290" y="3513580"/>
              <a:ext cx="9698224" cy="179407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907" b="8523"/>
            <a:stretch/>
          </p:blipFill>
          <p:spPr>
            <a:xfrm>
              <a:off x="1154290" y="5548568"/>
              <a:ext cx="9698224" cy="38196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59" b="36709"/>
            <a:stretch/>
          </p:blipFill>
          <p:spPr>
            <a:xfrm>
              <a:off x="1154290" y="6126535"/>
              <a:ext cx="9698224" cy="35881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730" b="22363"/>
            <a:stretch/>
          </p:blipFill>
          <p:spPr>
            <a:xfrm>
              <a:off x="1154290" y="5229216"/>
              <a:ext cx="9698224" cy="405114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5" b="72658"/>
            <a:stretch/>
          </p:blipFill>
          <p:spPr>
            <a:xfrm>
              <a:off x="1154290" y="5857283"/>
              <a:ext cx="9698224" cy="405115"/>
            </a:xfrm>
            <a:prstGeom prst="rect">
              <a:avLst/>
            </a:prstGeom>
          </p:spPr>
        </p:pic>
      </p:grpSp>
      <p:sp>
        <p:nvSpPr>
          <p:cNvPr id="28" name="Овал 27"/>
          <p:cNvSpPr/>
          <p:nvPr/>
        </p:nvSpPr>
        <p:spPr>
          <a:xfrm>
            <a:off x="7030720" y="1536524"/>
            <a:ext cx="904240" cy="2090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575945" y="1787461"/>
            <a:ext cx="4930775" cy="994172"/>
          </a:xfrm>
        </p:spPr>
        <p:txBody>
          <a:bodyPr/>
          <a:lstStyle/>
          <a:p>
            <a:r>
              <a:rPr lang="en-US" dirty="0" smtClean="0"/>
              <a:t>IWRM in Central Asia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7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9" t="71339"/>
          <a:stretch/>
        </p:blipFill>
        <p:spPr>
          <a:xfrm>
            <a:off x="6869723" y="3909646"/>
            <a:ext cx="5322277" cy="29483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6" y="339725"/>
            <a:ext cx="3065001" cy="848828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2732559" y="1266752"/>
            <a:ext cx="7631015" cy="5153097"/>
            <a:chOff x="914400" y="5730240"/>
            <a:chExt cx="7528271" cy="508371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51" t="9136" r="23065" b="23267"/>
            <a:stretch/>
          </p:blipFill>
          <p:spPr>
            <a:xfrm>
              <a:off x="914400" y="5730240"/>
              <a:ext cx="7391401" cy="50837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5843230" y="5866677"/>
              <a:ext cx="2599441" cy="9941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Kazakhstan</a:t>
              </a:r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732559" y="1188553"/>
            <a:ext cx="8332472" cy="5409206"/>
            <a:chOff x="4813214" y="6544289"/>
            <a:chExt cx="7713446" cy="500735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03" t="8275" r="23146" b="24698"/>
            <a:stretch/>
          </p:blipFill>
          <p:spPr>
            <a:xfrm>
              <a:off x="4813214" y="6544289"/>
              <a:ext cx="7292943" cy="500735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9998829" y="6648598"/>
              <a:ext cx="2527831" cy="9941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Tajikistan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761101" y="1188553"/>
            <a:ext cx="7893441" cy="5409206"/>
            <a:chOff x="-3352801" y="4831080"/>
            <a:chExt cx="7638738" cy="523466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35" t="7347" r="23146" b="25015"/>
            <a:stretch/>
          </p:blipFill>
          <p:spPr>
            <a:xfrm>
              <a:off x="-3352801" y="4831080"/>
              <a:ext cx="7596389" cy="52346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1426650" y="4930454"/>
              <a:ext cx="2859287" cy="9941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Uzbekistan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646180" y="1204797"/>
            <a:ext cx="8008362" cy="5311172"/>
            <a:chOff x="8823960" y="4693920"/>
            <a:chExt cx="8626638" cy="572121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0" t="9846" r="22500" b="24379"/>
            <a:stretch/>
          </p:blipFill>
          <p:spPr>
            <a:xfrm>
              <a:off x="8823960" y="4693920"/>
              <a:ext cx="8626638" cy="57212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14259692" y="4818412"/>
              <a:ext cx="2791296" cy="9941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Kyrgyzstan</a:t>
              </a:r>
              <a:endParaRPr lang="ru-RU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741157" y="1136452"/>
            <a:ext cx="7822043" cy="5389989"/>
            <a:chOff x="5806439" y="6614160"/>
            <a:chExt cx="10043161" cy="692051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0" t="10267" r="23219" b="22448"/>
            <a:stretch/>
          </p:blipFill>
          <p:spPr>
            <a:xfrm>
              <a:off x="5806439" y="6614160"/>
              <a:ext cx="10043161" cy="69205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11816461" y="6969897"/>
              <a:ext cx="3825785" cy="10788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Turkmenistan</a:t>
              </a:r>
              <a:endParaRPr lang="ru-RU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9546" r="23203" b="23679"/>
          <a:stretch/>
        </p:blipFill>
        <p:spPr>
          <a:xfrm>
            <a:off x="2658858" y="1043490"/>
            <a:ext cx="7967109" cy="5575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583450" y="1089548"/>
            <a:ext cx="3056788" cy="878911"/>
          </a:xfrm>
        </p:spPr>
        <p:txBody>
          <a:bodyPr>
            <a:normAutofit/>
          </a:bodyPr>
          <a:lstStyle/>
          <a:p>
            <a:r>
              <a:rPr lang="en-US" dirty="0" smtClean="0"/>
              <a:t>Afghanistan</a:t>
            </a:r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558" y="2587895"/>
            <a:ext cx="2585539" cy="1966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Degree of integrated water resources management implementation 12 %</a:t>
            </a:r>
            <a:endParaRPr lang="ru-RU" sz="28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58" y="3045593"/>
            <a:ext cx="268124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Degree of integrated water </a:t>
            </a:r>
            <a:r>
              <a:rPr lang="en-US" sz="2800" dirty="0"/>
              <a:t>resources</a:t>
            </a:r>
            <a:r>
              <a:rPr lang="en-US" sz="2800" dirty="0" smtClean="0"/>
              <a:t> management implementation 46 %</a:t>
            </a:r>
            <a:endParaRPr lang="ru-RU" sz="2800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9064" y="3045593"/>
            <a:ext cx="267973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Degree of integrated water resources management implementation 46 %</a:t>
            </a:r>
            <a:endParaRPr lang="ru-RU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558" y="3091651"/>
            <a:ext cx="258626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Degree of integrated water resources management implementation 48 %</a:t>
            </a:r>
            <a:endParaRPr lang="ru-RU" sz="28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-31" y="2434438"/>
            <a:ext cx="2883642" cy="2273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Degree of integrated water resources management implementation 31 %</a:t>
            </a:r>
            <a:endParaRPr lang="ru-RU" sz="28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8888" y="3074867"/>
            <a:ext cx="276113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Degree of integrated water resources management implementation 64 %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337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9" t="71339"/>
          <a:stretch/>
        </p:blipFill>
        <p:spPr>
          <a:xfrm>
            <a:off x="6869723" y="3909646"/>
            <a:ext cx="5322277" cy="2948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6" y="339725"/>
            <a:ext cx="3065001" cy="8488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1960" y="198437"/>
            <a:ext cx="6810375" cy="1325563"/>
          </a:xfrm>
        </p:spPr>
        <p:txBody>
          <a:bodyPr/>
          <a:lstStyle/>
          <a:p>
            <a:r>
              <a:rPr lang="en-US" dirty="0" smtClean="0"/>
              <a:t>Way forward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08581427"/>
              </p:ext>
            </p:extLst>
          </p:nvPr>
        </p:nvGraphicFramePr>
        <p:xfrm>
          <a:off x="656100" y="1600200"/>
          <a:ext cx="11261580" cy="494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85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88645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48200" y="2306613"/>
            <a:ext cx="4143800" cy="455138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49289" y="1950439"/>
            <a:ext cx="10093423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Arimo"/>
              </a:rPr>
              <a:t>THANK YOU FOR YOUR ATTENTION!</a:t>
            </a:r>
          </a:p>
          <a:p>
            <a:pPr algn="ctr">
              <a:lnSpc>
                <a:spcPts val="3173"/>
              </a:lnSpc>
            </a:pPr>
            <a:endParaRPr lang="en-US" sz="280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3173"/>
              </a:lnSpc>
            </a:pPr>
            <a:r>
              <a:rPr lang="en-US" sz="2267">
                <a:solidFill>
                  <a:srgbClr val="000000"/>
                </a:solidFill>
                <a:latin typeface="Arimo"/>
              </a:rPr>
              <a:t>Dr. iur. Barbara Janusz-Pawletta</a:t>
            </a:r>
          </a:p>
          <a:p>
            <a:pPr algn="ctr">
              <a:lnSpc>
                <a:spcPts val="3173"/>
              </a:lnSpc>
            </a:pPr>
            <a:r>
              <a:rPr lang="en-US" sz="2267">
                <a:solidFill>
                  <a:srgbClr val="000000"/>
                </a:solidFill>
                <a:latin typeface="Arimo"/>
              </a:rPr>
              <a:t>Vice-rector for International Cooperation,</a:t>
            </a:r>
          </a:p>
          <a:p>
            <a:pPr algn="ctr">
              <a:lnSpc>
                <a:spcPts val="3173"/>
              </a:lnSpc>
            </a:pPr>
            <a:r>
              <a:rPr lang="en-US" sz="2267">
                <a:solidFill>
                  <a:srgbClr val="000000"/>
                </a:solidFill>
                <a:latin typeface="Arimo"/>
              </a:rPr>
              <a:t>UNESCO Chair Holder in Water Management in Central Asia at DKU</a:t>
            </a:r>
          </a:p>
          <a:p>
            <a:pPr algn="ctr">
              <a:lnSpc>
                <a:spcPts val="3173"/>
              </a:lnSpc>
            </a:pPr>
            <a:endParaRPr lang="en-US" sz="2267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3173"/>
              </a:lnSpc>
            </a:pPr>
            <a:r>
              <a:rPr lang="en-US" sz="2267">
                <a:solidFill>
                  <a:srgbClr val="000000"/>
                </a:solidFill>
                <a:latin typeface="Arimo"/>
              </a:rPr>
              <a:t> email: janusz-pawletta@dku.kz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01356" y="171760"/>
            <a:ext cx="2804844" cy="11587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5800" y="306231"/>
            <a:ext cx="2735633" cy="7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1502</TotalTime>
  <Words>326</Words>
  <Application>Microsoft Office PowerPoint</Application>
  <PresentationFormat>Широкоэкранный</PresentationFormat>
  <Paragraphs>50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Arimo</vt:lpstr>
      <vt:lpstr>Calibri</vt:lpstr>
      <vt:lpstr>Calibri Light</vt:lpstr>
      <vt:lpstr>Times New Roman</vt:lpstr>
      <vt:lpstr>Тема Office</vt:lpstr>
      <vt:lpstr>Outlining the economic foundations of regional cooperation on water in Central Asia</vt:lpstr>
      <vt:lpstr>IWRM as a part of global policy agenda</vt:lpstr>
      <vt:lpstr>Презентация PowerPoint</vt:lpstr>
      <vt:lpstr>Definition of IWRM</vt:lpstr>
      <vt:lpstr>Reporting on SDG 6.5.1</vt:lpstr>
      <vt:lpstr>IWRM in Central Asia</vt:lpstr>
      <vt:lpstr>Afghanistan</vt:lpstr>
      <vt:lpstr>Way forward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NRI IWRM</dc:creator>
  <cp:lastModifiedBy>NRI IWRM</cp:lastModifiedBy>
  <cp:revision>27</cp:revision>
  <cp:lastPrinted>2021-04-13T07:41:31Z</cp:lastPrinted>
  <dcterms:created xsi:type="dcterms:W3CDTF">2021-04-12T08:27:43Z</dcterms:created>
  <dcterms:modified xsi:type="dcterms:W3CDTF">2021-04-13T11:23:15Z</dcterms:modified>
</cp:coreProperties>
</file>